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9" r:id="rId2"/>
    <p:sldId id="300" r:id="rId3"/>
    <p:sldId id="301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312" r:id="rId15"/>
    <p:sldId id="274" r:id="rId16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00"/>
    <p:restoredTop sz="96327"/>
  </p:normalViewPr>
  <p:slideViewPr>
    <p:cSldViewPr snapToGrid="0" snapToObjects="1">
      <p:cViewPr varScale="1">
        <p:scale>
          <a:sx n="105" d="100"/>
          <a:sy n="105" d="100"/>
        </p:scale>
        <p:origin x="22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07F7B2-3637-D54E-9EC7-D347F94B9DC5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111C7E-035D-9143-8247-1482D24FF6C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36350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6469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crypto.modoo.at/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AAFC9F-DFF4-C54C-9930-979C74F298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BDDE59-CE84-5F48-A859-C2CE0297ED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E416C8-0DBC-FB44-B24C-900A2D671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90869D-143B-484F-AE3F-5534F30E2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2B9F8B-6375-E94E-946D-6EC5BC575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87374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AE4B8-4AF8-9D4C-8B6A-4315F06FD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856D7A-48A0-9A43-950B-1365952042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544E2A-6869-A84F-B2B9-CCFE83394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B11CD2-B14F-E54C-BF94-93BC70CCA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90E7BE-C101-C943-9AEE-D288D8824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5654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75F7DAE-1A28-0F44-9A48-C0DC77F400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FF36FE-AD65-D94E-9C83-C214D9F2EE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02C052-A3F5-D64B-B112-1FC61ACF1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FEAB7E-2AD6-BF47-BB5F-6283EA97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977388-D435-4E4A-BB53-8ADDC1E1C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36555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116422" y="1223120"/>
            <a:ext cx="8403773" cy="2387600"/>
          </a:xfrm>
        </p:spPr>
        <p:txBody>
          <a:bodyPr anchor="b"/>
          <a:lstStyle>
            <a:lvl1pPr algn="ctr">
              <a:defRPr sz="6000" b="0">
                <a:latin typeface="+mj-ea"/>
                <a:ea typeface="+mj-ea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116421" y="3794871"/>
            <a:ext cx="8403774" cy="1655762"/>
          </a:xfrm>
        </p:spPr>
        <p:txBody>
          <a:bodyPr/>
          <a:lstStyle>
            <a:lvl1pPr marL="0" indent="0" algn="ctr">
              <a:buNone/>
              <a:defRPr sz="2400">
                <a:latin typeface="+mn-ea"/>
                <a:ea typeface="+mn-ea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" y="6078694"/>
            <a:ext cx="3026852" cy="642781"/>
          </a:xfrm>
          <a:prstGeom prst="rect">
            <a:avLst/>
          </a:prstGeom>
        </p:spPr>
      </p:pic>
      <p:sp>
        <p:nvSpPr>
          <p:cNvPr id="11" name="직사각형 10"/>
          <p:cNvSpPr/>
          <p:nvPr userDrawn="1"/>
        </p:nvSpPr>
        <p:spPr>
          <a:xfrm>
            <a:off x="653134" y="-1"/>
            <a:ext cx="1853681" cy="504475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337" y="6128121"/>
            <a:ext cx="1311798" cy="642780"/>
          </a:xfrm>
          <a:prstGeom prst="rect">
            <a:avLst/>
          </a:prstGeom>
        </p:spPr>
      </p:pic>
      <p:sp>
        <p:nvSpPr>
          <p:cNvPr id="4" name="직사각형 3"/>
          <p:cNvSpPr/>
          <p:nvPr userDrawn="1"/>
        </p:nvSpPr>
        <p:spPr>
          <a:xfrm>
            <a:off x="10715442" y="6627168"/>
            <a:ext cx="135806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>
                <a:hlinkClick r:id="rId4"/>
              </a:rPr>
              <a:t>https://crypto.modoo.at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37447591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제목 및 내용">
  <p:cSld name="1_제목 및 내용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411920" y="207747"/>
            <a:ext cx="11368160" cy="762163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411163" y="1152525"/>
            <a:ext cx="11369675" cy="505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09913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4663011" y="2300370"/>
            <a:ext cx="286597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0" dirty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0" y="6440919"/>
            <a:ext cx="12192000" cy="4190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4" y="6472840"/>
            <a:ext cx="758636" cy="37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371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7E979-E3FB-AF4B-87CF-80CB9E5A2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5361C9-73D7-E942-AE88-EEE805749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9D49B6-4725-CB42-98F6-9100D8E63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34297C-D3C4-7D4B-9CB7-12841E33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1F32DC-27AE-B14E-BD71-7E89001A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892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C53987-8204-8C4D-A8C2-DD7741BF8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0F0503-90AF-7346-BA21-F9E62C89FE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BAA4A4-2CBC-BA44-B0A0-8BCEC100D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73ECCC-4954-E24C-BD4F-0C73B4173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A922E7-621B-D845-BAA1-5FC10632E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9111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446AF8-7DAF-354E-96DB-2C0186252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018E0C-A736-9C46-87D6-471BFBAA7B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2CEE8F-5FE6-B140-B1EF-19E7760D0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C5957D-4C10-4E43-BD55-67A1A271D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4C3A40-A49E-E04C-A6F0-D3FBBF8F1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D65AFE-4610-FF49-B6F9-5F80C24EA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5008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1644D-F9A6-4341-886A-3DBDE5D72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A873B6-D7E7-5F42-8E5D-960D1F996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EAABCE-AD29-7243-86EE-B127CEB96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E642156-4F42-F248-8510-BAA7FEA8AD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EF222-FE53-214B-84E5-EF386FB2F4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D81486C-5C27-1A42-9D86-D4C76936C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25D4D9-039D-E049-832E-CAC4519A1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323A090-264A-7E48-9BC4-C597CF254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7872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5CB10A-4A59-B04D-910C-E682647ED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CC359E-7C1D-F243-AC0D-898DD9B34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11B545-8CA9-8146-A47E-C6268BA75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4C620C-13C3-FB4E-8DA8-45F2C4E47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56991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586CD1-DFD3-344C-8B46-3DB740123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8EE029F-8208-E647-A6C1-104C8226E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7EDF5A-CEC7-AD46-BB4A-0986851F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5574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BCB14-5374-114E-A0B9-D69CB2B93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2973A8-79B7-644C-81B4-5292036E0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81254D-CDD3-3645-9B5C-794797B95F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9ABED4-675E-024E-ACB9-E124FCD2E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FEC765-E36C-614E-B4AD-F716C0967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31E173-CC18-3149-80A7-6A3EE7028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934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911EDE-A7D2-AE45-92DA-DC1E7A3CB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D2B8973-2878-8F45-AED3-0867E493E7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AF1869-D3E3-F644-A609-2C2EA8E08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60ACA2-F8D6-8B4A-8C56-61DFB4225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EEA9A3-4286-5C4E-96DF-EDA5D1055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768EDD-CAA3-8E49-99E7-884FE28D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249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2E7A9E-ADA6-C146-A655-C2A0ABB8A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C8D827-F521-6E4D-87B1-EA3D8594B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FC3B00-AF9F-674A-90D1-1537345DC5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ECFD2-31AC-6A4D-BA25-B9B8C9659529}" type="datetimeFigureOut">
              <a:rPr kumimoji="1" lang="ko-Kore-KR" altLang="en-US" smtClean="0"/>
              <a:t>2020. 8. 16.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4C0320-76EE-6545-96F0-0E8E06B0AA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525DCE-951E-4146-A576-1B9566221C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88BA09-1168-8248-8904-CF8C1EF4A5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32010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116422" y="675529"/>
            <a:ext cx="8403773" cy="2387600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GPU Programming Basic</a:t>
            </a:r>
            <a:endParaRPr lang="ko-KR" altLang="en-US" sz="40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https://</a:t>
            </a:r>
            <a:r>
              <a:rPr lang="en-US" altLang="ko-KR" dirty="0" err="1"/>
              <a:t>youtu.be</a:t>
            </a:r>
            <a:r>
              <a:rPr lang="en-US" altLang="ko-KR" dirty="0"/>
              <a:t>/92iR_MBvXiU</a:t>
            </a:r>
          </a:p>
          <a:p>
            <a:endParaRPr lang="en-US" altLang="ko-KR" dirty="0"/>
          </a:p>
          <a:p>
            <a:r>
              <a:rPr lang="ko-KR" altLang="en-US" dirty="0"/>
              <a:t>장경배</a:t>
            </a:r>
          </a:p>
        </p:txBody>
      </p:sp>
    </p:spTree>
    <p:extLst>
      <p:ext uri="{BB962C8B-B14F-4D97-AF65-F5344CB8AC3E}">
        <p14:creationId xmlns:p14="http://schemas.microsoft.com/office/powerpoint/2010/main" val="2358515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5824328-710D-5845-989C-4904067F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/>
          <a:lstStyle/>
          <a:p>
            <a:r>
              <a:rPr kumimoji="1" lang="en-US" altLang="ko-Kore-KR" dirty="0"/>
              <a:t>Parallel</a:t>
            </a:r>
            <a:endParaRPr kumimoji="1" lang="ko-Kore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1EBA4F-B704-6E4D-A365-BD56D3E63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828" y="1958230"/>
            <a:ext cx="6114968" cy="42582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A50CCD-7210-6F4D-B073-8ADE917955D4}"/>
              </a:ext>
            </a:extLst>
          </p:cNvPr>
          <p:cNvSpPr txBox="1"/>
          <p:nvPr/>
        </p:nvSpPr>
        <p:spPr>
          <a:xfrm>
            <a:off x="576072" y="1334268"/>
            <a:ext cx="2930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CPU</a:t>
            </a:r>
            <a:r>
              <a:rPr kumimoji="1" lang="ko-Kore-KR" altLang="en-US" dirty="0"/>
              <a:t>의</a:t>
            </a:r>
            <a:r>
              <a:rPr kumimoji="1" lang="ko-KR" altLang="en-US" dirty="0"/>
              <a:t> </a:t>
            </a:r>
            <a:r>
              <a:rPr kumimoji="1" lang="en-US" altLang="ko-KR" dirty="0"/>
              <a:t>main </a:t>
            </a:r>
            <a:r>
              <a:rPr kumimoji="1" lang="ko-KR" altLang="en-US" dirty="0"/>
              <a:t>함수에서는</a:t>
            </a:r>
            <a:r>
              <a:rPr kumimoji="1" lang="en-US" altLang="ko-KR" dirty="0"/>
              <a:t>?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223132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B2F098C-3BD7-C540-83BB-B010F3F05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68" y="1767740"/>
            <a:ext cx="6273112" cy="38711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6FD67A-9160-154F-9AE9-20FDB12480E0}"/>
              </a:ext>
            </a:extLst>
          </p:cNvPr>
          <p:cNvSpPr txBox="1"/>
          <p:nvPr/>
        </p:nvSpPr>
        <p:spPr>
          <a:xfrm>
            <a:off x="7040880" y="3154680"/>
            <a:ext cx="3280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ore-KR" dirty="0"/>
              <a:t>N</a:t>
            </a:r>
            <a:r>
              <a:rPr kumimoji="1" lang="ko-KR" altLang="en-US" dirty="0"/>
              <a:t> 개의 </a:t>
            </a:r>
            <a:r>
              <a:rPr kumimoji="1" lang="en-US" altLang="ko-KR" dirty="0"/>
              <a:t>block 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병렬 연산</a:t>
            </a:r>
            <a:endParaRPr kumimoji="1" lang="ko-Kore-KR" altLang="en-US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4E91D35-6D77-8244-8F5A-297E21765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/>
          <a:lstStyle/>
          <a:p>
            <a:r>
              <a:rPr kumimoji="1" lang="en-US" altLang="ko-Kore-KR" dirty="0"/>
              <a:t>Parallel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088542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FE48AC8B-2783-1F44-B9F1-1A1457AF0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/>
          <a:lstStyle/>
          <a:p>
            <a:r>
              <a:rPr kumimoji="1" lang="en-US" altLang="ko-Kore-KR" dirty="0"/>
              <a:t>Parallel (</a:t>
            </a:r>
            <a:r>
              <a:rPr kumimoji="1" lang="en-US" altLang="ko-KR" dirty="0"/>
              <a:t>Thread)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484F37-1E49-3A4D-BFC5-0DD057DE5CBA}"/>
              </a:ext>
            </a:extLst>
          </p:cNvPr>
          <p:cNvSpPr txBox="1"/>
          <p:nvPr/>
        </p:nvSpPr>
        <p:spPr>
          <a:xfrm>
            <a:off x="612648" y="1417320"/>
            <a:ext cx="622657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하나의 </a:t>
            </a:r>
            <a:r>
              <a:rPr kumimoji="1" lang="en-US" altLang="ko-KR" dirty="0"/>
              <a:t>block</a:t>
            </a:r>
            <a:r>
              <a:rPr kumimoji="1" lang="ko-KR" altLang="en-US" dirty="0"/>
              <a:t>은 여러 개의 </a:t>
            </a:r>
            <a:r>
              <a:rPr kumimoji="1" lang="en-US" altLang="ko-KR" dirty="0"/>
              <a:t>thread </a:t>
            </a:r>
            <a:r>
              <a:rPr kumimoji="1" lang="ko-KR" altLang="en-US" dirty="0"/>
              <a:t>로 나뉘어 병렬 연산 가능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block </a:t>
            </a:r>
            <a:r>
              <a:rPr kumimoji="1" lang="ko-KR" altLang="en-US" dirty="0"/>
              <a:t>연산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thread </a:t>
            </a:r>
            <a:r>
              <a:rPr kumimoji="1" lang="ko-KR" altLang="en-US" dirty="0">
                <a:sym typeface="Wingdings" pitchFamily="2" charset="2"/>
              </a:rPr>
              <a:t>병렬 연산</a:t>
            </a:r>
            <a:endParaRPr kumimoji="1" lang="en-US" altLang="ko-KR" dirty="0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 err="1">
                <a:sym typeface="Wingdings" pitchFamily="2" charset="2"/>
              </a:rPr>
              <a:t>threadIdx.x</a:t>
            </a:r>
            <a:r>
              <a:rPr kumimoji="1" lang="en-US" altLang="ko-KR" dirty="0">
                <a:sym typeface="Wingdings" pitchFamily="2" charset="2"/>
              </a:rPr>
              <a:t> </a:t>
            </a:r>
            <a:r>
              <a:rPr kumimoji="1" lang="ko-KR" altLang="en-US" dirty="0">
                <a:sym typeface="Wingdings" pitchFamily="2" charset="2"/>
              </a:rPr>
              <a:t>가 인덱스로 활용 됨</a:t>
            </a:r>
            <a:endParaRPr kumimoji="1" lang="ko-Kore-KR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7FE5902-95F9-8D43-9A08-A53DE7463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222" y="3079730"/>
            <a:ext cx="8327300" cy="121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232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FE48AC8B-2783-1F44-B9F1-1A1457AF0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/>
          <a:lstStyle/>
          <a:p>
            <a:r>
              <a:rPr kumimoji="1" lang="en-US" altLang="ko-Kore-KR" dirty="0"/>
              <a:t>Parallel (</a:t>
            </a:r>
            <a:r>
              <a:rPr kumimoji="1" lang="en-US" altLang="ko-KR" dirty="0"/>
              <a:t>Thread)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484F37-1E49-3A4D-BFC5-0DD057DE5CBA}"/>
              </a:ext>
            </a:extLst>
          </p:cNvPr>
          <p:cNvSpPr txBox="1"/>
          <p:nvPr/>
        </p:nvSpPr>
        <p:spPr>
          <a:xfrm>
            <a:off x="612648" y="1417320"/>
            <a:ext cx="99029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main </a:t>
            </a:r>
            <a:r>
              <a:rPr kumimoji="1" lang="ko-KR" altLang="en-US" dirty="0"/>
              <a:t>함수에서는</a:t>
            </a:r>
            <a:r>
              <a:rPr kumimoji="1" lang="en-US" altLang="ko-KR" dirty="0"/>
              <a:t>?</a:t>
            </a:r>
          </a:p>
          <a:p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앞서</a:t>
            </a:r>
            <a:r>
              <a:rPr kumimoji="1" lang="ko-KR" altLang="en-US" dirty="0"/>
              <a:t> </a:t>
            </a:r>
            <a:r>
              <a:rPr kumimoji="1" lang="en-US" altLang="ko-KR" dirty="0"/>
              <a:t>add()</a:t>
            </a:r>
            <a:r>
              <a:rPr kumimoji="1" lang="ko-KR" altLang="en-US" dirty="0"/>
              <a:t> 호출은 각각 </a:t>
            </a:r>
            <a:r>
              <a:rPr kumimoji="1" lang="en-US" altLang="ko-KR" dirty="0"/>
              <a:t>block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하나의 블록을 여러 개의 </a:t>
            </a:r>
            <a:r>
              <a:rPr kumimoji="1" lang="en-US" altLang="ko-KR" dirty="0"/>
              <a:t>thread </a:t>
            </a:r>
            <a:r>
              <a:rPr kumimoji="1" lang="ko-KR" altLang="en-US" dirty="0"/>
              <a:t>로 병렬 연산</a:t>
            </a:r>
            <a:endParaRPr kumimoji="1" lang="ko-Kore-KR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ko-Kore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A3F412C-6100-5F42-A4E5-222C2F28B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" y="2869371"/>
            <a:ext cx="6143677" cy="731219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15CED4C-E206-764A-A915-DA1C14780CF3}"/>
              </a:ext>
            </a:extLst>
          </p:cNvPr>
          <p:cNvSpPr/>
          <p:nvPr/>
        </p:nvSpPr>
        <p:spPr>
          <a:xfrm>
            <a:off x="6957734" y="3050314"/>
            <a:ext cx="4267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개의 블록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N</a:t>
            </a:r>
            <a:r>
              <a:rPr kumimoji="1" lang="ko-KR" altLang="en-US" dirty="0"/>
              <a:t> 개의 </a:t>
            </a:r>
            <a:r>
              <a:rPr kumimoji="1" lang="en-US" altLang="ko-KR" dirty="0"/>
              <a:t>thread </a:t>
            </a:r>
            <a:r>
              <a:rPr kumimoji="1" lang="ko-KR" altLang="en-US" dirty="0"/>
              <a:t>로 </a:t>
            </a:r>
            <a:r>
              <a:rPr kumimoji="1" lang="ko-KR" altLang="en-US" dirty="0" err="1"/>
              <a:t>병렬연산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929801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DFA47-1FCB-BA41-BE88-ABD6282B9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Review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A82F3F-F373-DC4D-BA6F-15A4F5C33898}"/>
              </a:ext>
            </a:extLst>
          </p:cNvPr>
          <p:cNvSpPr txBox="1"/>
          <p:nvPr/>
        </p:nvSpPr>
        <p:spPr>
          <a:xfrm>
            <a:off x="652597" y="1708818"/>
            <a:ext cx="13921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Host : CPU</a:t>
            </a:r>
          </a:p>
          <a:p>
            <a:endParaRPr kumimoji="1" lang="en-US" altLang="ko-Kore-KR" dirty="0"/>
          </a:p>
          <a:p>
            <a:r>
              <a:rPr kumimoji="1" lang="en-US" altLang="ko-Kore-KR" dirty="0"/>
              <a:t>Device : GPU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F31412-C41F-F44C-9BFF-675D2C1559D5}"/>
              </a:ext>
            </a:extLst>
          </p:cNvPr>
          <p:cNvSpPr txBox="1"/>
          <p:nvPr/>
        </p:nvSpPr>
        <p:spPr>
          <a:xfrm>
            <a:off x="411920" y="3041345"/>
            <a:ext cx="118867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__global__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사용하여 함수를 </a:t>
            </a:r>
            <a:r>
              <a:rPr kumimoji="1" lang="en-US" altLang="ko-KR" dirty="0"/>
              <a:t>device</a:t>
            </a:r>
            <a:r>
              <a:rPr kumimoji="1" lang="ko-KR" altLang="en-US" dirty="0"/>
              <a:t> </a:t>
            </a:r>
            <a:r>
              <a:rPr kumimoji="1" lang="en-US" altLang="ko-KR" dirty="0"/>
              <a:t>code</a:t>
            </a:r>
            <a:r>
              <a:rPr kumimoji="1" lang="ko-KR" altLang="en-US" dirty="0"/>
              <a:t> 로 정의</a:t>
            </a:r>
            <a:endParaRPr kumimoji="1"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device</a:t>
            </a:r>
            <a:r>
              <a:rPr kumimoji="1" lang="ko-KR" altLang="en-US" dirty="0"/>
              <a:t> 에서 실행 됨</a:t>
            </a:r>
            <a:endParaRPr kumimoji="1"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host</a:t>
            </a:r>
            <a:r>
              <a:rPr kumimoji="1" lang="ko-KR" altLang="en-US" dirty="0"/>
              <a:t>로부터</a:t>
            </a:r>
            <a:r>
              <a:rPr kumimoji="1" lang="en-US" altLang="ko-KR" dirty="0"/>
              <a:t> </a:t>
            </a:r>
            <a:r>
              <a:rPr kumimoji="1" lang="ko-KR" altLang="en-US" dirty="0"/>
              <a:t>호출됨</a:t>
            </a:r>
            <a:endParaRPr kumimoji="1"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host code </a:t>
            </a:r>
            <a:r>
              <a:rPr kumimoji="1" lang="ko-KR" altLang="en-US" dirty="0"/>
              <a:t>로부터 파라미터들을 </a:t>
            </a:r>
            <a:r>
              <a:rPr kumimoji="1" lang="en-US" altLang="ko-KR" dirty="0"/>
              <a:t>device</a:t>
            </a:r>
            <a:r>
              <a:rPr kumimoji="1" lang="ko-KR" altLang="en-US" dirty="0"/>
              <a:t> 함수로 넘겨줌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sym typeface="Wingdings" pitchFamily="2" charset="2"/>
              </a:rPr>
              <a:t>                                           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N</a:t>
            </a:r>
            <a:r>
              <a:rPr kumimoji="1" lang="ko-KR" altLang="en-US" dirty="0">
                <a:sym typeface="Wingdings" pitchFamily="2" charset="2"/>
              </a:rPr>
              <a:t>개의 블록</a:t>
            </a:r>
            <a:r>
              <a:rPr kumimoji="1" lang="en-US" altLang="ko-KR" dirty="0">
                <a:sym typeface="Wingdings" pitchFamily="2" charset="2"/>
              </a:rPr>
              <a:t>(1</a:t>
            </a:r>
            <a:r>
              <a:rPr kumimoji="1" lang="ko-KR" altLang="en-US" dirty="0">
                <a:sym typeface="Wingdings" pitchFamily="2" charset="2"/>
              </a:rPr>
              <a:t>개의 </a:t>
            </a:r>
            <a:r>
              <a:rPr kumimoji="1" lang="en-US" altLang="ko-KR" dirty="0">
                <a:sym typeface="Wingdings" pitchFamily="2" charset="2"/>
              </a:rPr>
              <a:t>thread)</a:t>
            </a:r>
            <a:r>
              <a:rPr kumimoji="1" lang="ko-KR" altLang="en-US" dirty="0">
                <a:sym typeface="Wingdings" pitchFamily="2" charset="2"/>
              </a:rPr>
              <a:t>을 병렬 연산</a:t>
            </a:r>
            <a:r>
              <a:rPr kumimoji="1" lang="en-US" altLang="ko-KR" dirty="0">
                <a:sym typeface="Wingdings" pitchFamily="2" charset="2"/>
              </a:rPr>
              <a:t> </a:t>
            </a:r>
            <a:r>
              <a:rPr kumimoji="1" lang="ko-KR" altLang="en-US" dirty="0">
                <a:sym typeface="Wingdings" pitchFamily="2" charset="2"/>
              </a:rPr>
              <a:t>  </a:t>
            </a:r>
            <a:r>
              <a:rPr kumimoji="1" lang="en-US" altLang="ko-KR" dirty="0">
                <a:sym typeface="Wingdings" pitchFamily="2" charset="2"/>
              </a:rPr>
              <a:t>=</a:t>
            </a:r>
            <a:r>
              <a:rPr kumimoji="1" lang="ko-KR" altLang="en-US" dirty="0">
                <a:sym typeface="Wingdings" pitchFamily="2" charset="2"/>
              </a:rPr>
              <a:t>    많은 </a:t>
            </a:r>
            <a:r>
              <a:rPr kumimoji="1" lang="en-US" altLang="ko-KR" dirty="0">
                <a:sym typeface="Wingdings" pitchFamily="2" charset="2"/>
              </a:rPr>
              <a:t>block,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1</a:t>
            </a:r>
            <a:r>
              <a:rPr kumimoji="1" lang="ko-KR" altLang="en-US" dirty="0">
                <a:sym typeface="Wingdings" pitchFamily="2" charset="2"/>
              </a:rPr>
              <a:t>개의 </a:t>
            </a:r>
            <a:r>
              <a:rPr kumimoji="1" lang="en-US" altLang="ko-KR" dirty="0">
                <a:sym typeface="Wingdings" pitchFamily="2" charset="2"/>
              </a:rPr>
              <a:t>thread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				</a:t>
            </a:r>
            <a:r>
              <a:rPr kumimoji="1" lang="ko-KR" altLang="en-US" dirty="0">
                <a:sym typeface="Wingdings" pitchFamily="2" charset="2"/>
              </a:rPr>
              <a:t>           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1</a:t>
            </a:r>
            <a:r>
              <a:rPr kumimoji="1" lang="ko-KR" altLang="en-US" dirty="0">
                <a:sym typeface="Wingdings" pitchFamily="2" charset="2"/>
              </a:rPr>
              <a:t>개의 블록을 </a:t>
            </a:r>
            <a:r>
              <a:rPr kumimoji="1" lang="en-US" altLang="ko-KR" dirty="0">
                <a:sym typeface="Wingdings" pitchFamily="2" charset="2"/>
              </a:rPr>
              <a:t>N</a:t>
            </a:r>
            <a:r>
              <a:rPr kumimoji="1" lang="ko-KR" altLang="en-US" dirty="0">
                <a:sym typeface="Wingdings" pitchFamily="2" charset="2"/>
              </a:rPr>
              <a:t>개의 </a:t>
            </a:r>
            <a:r>
              <a:rPr kumimoji="1" lang="en-US" altLang="ko-KR" dirty="0">
                <a:sym typeface="Wingdings" pitchFamily="2" charset="2"/>
              </a:rPr>
              <a:t>thread</a:t>
            </a:r>
            <a:r>
              <a:rPr kumimoji="1" lang="ko-KR" altLang="en-US" dirty="0">
                <a:sym typeface="Wingdings" pitchFamily="2" charset="2"/>
              </a:rPr>
              <a:t>로 병렬 연산</a:t>
            </a:r>
            <a:r>
              <a:rPr kumimoji="1" lang="en-US" altLang="ko-KR" dirty="0">
                <a:sym typeface="Wingdings" pitchFamily="2" charset="2"/>
              </a:rPr>
              <a:t> (1</a:t>
            </a:r>
            <a:r>
              <a:rPr kumimoji="1" lang="ko-KR" altLang="en-US" dirty="0">
                <a:sym typeface="Wingdings" pitchFamily="2" charset="2"/>
              </a:rPr>
              <a:t>개의 </a:t>
            </a:r>
            <a:r>
              <a:rPr kumimoji="1" lang="en-US" altLang="ko-KR" dirty="0">
                <a:sym typeface="Wingdings" pitchFamily="2" charset="2"/>
              </a:rPr>
              <a:t>block , </a:t>
            </a:r>
            <a:r>
              <a:rPr kumimoji="1" lang="ko-KR" altLang="en-US" dirty="0">
                <a:sym typeface="Wingdings" pitchFamily="2" charset="2"/>
              </a:rPr>
              <a:t>여러</a:t>
            </a:r>
            <a:r>
              <a:rPr kumimoji="1" lang="en-US" altLang="ko-KR" dirty="0">
                <a:sym typeface="Wingdings" pitchFamily="2" charset="2"/>
              </a:rPr>
              <a:t> </a:t>
            </a:r>
            <a:r>
              <a:rPr kumimoji="1" lang="ko-KR" altLang="en-US" dirty="0">
                <a:sym typeface="Wingdings" pitchFamily="2" charset="2"/>
              </a:rPr>
              <a:t>개의 </a:t>
            </a:r>
            <a:r>
              <a:rPr kumimoji="1" lang="en-US" altLang="ko-KR" dirty="0">
                <a:sym typeface="Wingdings" pitchFamily="2" charset="2"/>
              </a:rPr>
              <a:t>thread)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EAF8CD-5783-DF41-AB7D-7781B21CF792}"/>
              </a:ext>
            </a:extLst>
          </p:cNvPr>
          <p:cNvSpPr txBox="1"/>
          <p:nvPr/>
        </p:nvSpPr>
        <p:spPr>
          <a:xfrm>
            <a:off x="411920" y="1438021"/>
            <a:ext cx="57900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 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r>
              <a:rPr kumimoji="1" lang="ko-KR" altLang="en-US" dirty="0"/>
              <a:t>     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DF4C1F4-7929-2249-86B9-C066363AB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50" y="4782074"/>
            <a:ext cx="2097596" cy="36274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8E187D2-6345-7546-99E1-2EEE643A3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450" y="5297468"/>
            <a:ext cx="3835763" cy="38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461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6A4E4E8-ABD8-8547-AF13-9A25AD041A33}"/>
              </a:ext>
            </a:extLst>
          </p:cNvPr>
          <p:cNvSpPr/>
          <p:nvPr/>
        </p:nvSpPr>
        <p:spPr>
          <a:xfrm>
            <a:off x="1527048" y="1088136"/>
            <a:ext cx="9116568" cy="38770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6F5CF5-A2F0-8B45-9B6A-83E7D6A34A4C}"/>
              </a:ext>
            </a:extLst>
          </p:cNvPr>
          <p:cNvSpPr txBox="1"/>
          <p:nvPr/>
        </p:nvSpPr>
        <p:spPr>
          <a:xfrm>
            <a:off x="4240364" y="2670048"/>
            <a:ext cx="3711272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500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995140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 dirty="0"/>
              <a:t>GPU &amp; CPU</a:t>
            </a:r>
            <a:endParaRPr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78848B5-F43B-A748-93C6-5C6EA0202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7665" y="1181777"/>
            <a:ext cx="5281703" cy="2174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51E466-AC7E-F142-8327-D69DB95646AD}"/>
              </a:ext>
            </a:extLst>
          </p:cNvPr>
          <p:cNvSpPr txBox="1"/>
          <p:nvPr/>
        </p:nvSpPr>
        <p:spPr>
          <a:xfrm>
            <a:off x="594360" y="3813048"/>
            <a:ext cx="1140075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CPU </a:t>
            </a:r>
            <a:r>
              <a:rPr kumimoji="1" lang="ko-KR" altLang="en-US" dirty="0"/>
              <a:t>는 절반이 캐시로 구성되어있어 </a:t>
            </a:r>
            <a:r>
              <a:rPr kumimoji="1" lang="en-US" altLang="ko-KR" dirty="0"/>
              <a:t>ALU(</a:t>
            </a:r>
            <a:r>
              <a:rPr lang="en" altLang="ko-Kore-KR" dirty="0"/>
              <a:t>Arithmetic logic unit</a:t>
            </a:r>
            <a:r>
              <a:rPr kumimoji="1" lang="en-US" altLang="ko-KR" dirty="0"/>
              <a:t>) </a:t>
            </a:r>
            <a:r>
              <a:rPr kumimoji="1" lang="ko-KR" altLang="en-US" dirty="0"/>
              <a:t>가 차지할 수 있는 공간이 적음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CPU</a:t>
            </a:r>
            <a:r>
              <a:rPr kumimoji="1" lang="ko-KR" altLang="en-US" dirty="0"/>
              <a:t> 의 </a:t>
            </a:r>
            <a:r>
              <a:rPr kumimoji="1" lang="en-US" altLang="ko-KR" dirty="0"/>
              <a:t>4</a:t>
            </a:r>
            <a:r>
              <a:rPr kumimoji="1" lang="ko-KR" altLang="en-US" dirty="0"/>
              <a:t>개의 코어</a:t>
            </a:r>
            <a:r>
              <a:rPr kumimoji="1" lang="en-US" altLang="ko-KR" dirty="0"/>
              <a:t>(ALU)</a:t>
            </a:r>
            <a:r>
              <a:rPr kumimoji="1" lang="ko-KR" altLang="en-US" dirty="0"/>
              <a:t>는 다양한 환경의 작업을 빠르게 처리할 수 있음</a:t>
            </a:r>
            <a:r>
              <a:rPr kumimoji="1" lang="en-US" altLang="ko-KR" dirty="0"/>
              <a:t>,</a:t>
            </a:r>
            <a:r>
              <a:rPr kumimoji="1" lang="ko-KR" altLang="en-US" dirty="0"/>
              <a:t> 구조가 복잡하며 각종 제어 처리 용이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GPU </a:t>
            </a:r>
            <a:r>
              <a:rPr kumimoji="1" lang="ko-KR" altLang="en-US" dirty="0"/>
              <a:t>는 다수의 작은 코어</a:t>
            </a:r>
            <a:r>
              <a:rPr kumimoji="1" lang="en-US" altLang="ko-KR" dirty="0"/>
              <a:t>(ALU)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가지고 있음  </a:t>
            </a:r>
            <a:r>
              <a:rPr kumimoji="1" lang="en-US" altLang="ko-KR" dirty="0"/>
              <a:t>	</a:t>
            </a:r>
            <a:r>
              <a:rPr kumimoji="1" lang="en-US" altLang="ko-KR" dirty="0">
                <a:solidFill>
                  <a:srgbClr val="FF0000"/>
                </a:solidFill>
              </a:rPr>
              <a:t>1</a:t>
            </a:r>
            <a:r>
              <a:rPr kumimoji="1" lang="ko-KR" altLang="en-US" dirty="0">
                <a:solidFill>
                  <a:srgbClr val="FF0000"/>
                </a:solidFill>
              </a:rPr>
              <a:t> </a:t>
            </a:r>
            <a:r>
              <a:rPr kumimoji="1" lang="en-US" altLang="ko-KR" dirty="0">
                <a:solidFill>
                  <a:srgbClr val="FF0000"/>
                </a:solidFill>
              </a:rPr>
              <a:t>CPU </a:t>
            </a:r>
            <a:r>
              <a:rPr kumimoji="1" lang="ko-KR" altLang="en-US" dirty="0">
                <a:solidFill>
                  <a:srgbClr val="FF0000"/>
                </a:solidFill>
              </a:rPr>
              <a:t>코어 </a:t>
            </a:r>
            <a:r>
              <a:rPr kumimoji="1" lang="en-US" altLang="ko-KR" dirty="0">
                <a:solidFill>
                  <a:srgbClr val="FF0000"/>
                </a:solidFill>
              </a:rPr>
              <a:t>vs 1 GPU </a:t>
            </a:r>
            <a:r>
              <a:rPr kumimoji="1" lang="ko-KR" altLang="en-US" dirty="0">
                <a:solidFill>
                  <a:srgbClr val="FF0000"/>
                </a:solidFill>
              </a:rPr>
              <a:t>코어 </a:t>
            </a:r>
            <a:r>
              <a:rPr kumimoji="1" lang="en-US" altLang="ko-KR" dirty="0">
                <a:solidFill>
                  <a:srgbClr val="FF0000"/>
                </a:solidFill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rgbClr val="FF0000"/>
                </a:solidFill>
              </a:rPr>
              <a:t>GPU </a:t>
            </a:r>
            <a:r>
              <a:rPr kumimoji="1" lang="ko-KR" altLang="en-US" dirty="0">
                <a:solidFill>
                  <a:srgbClr val="FF0000"/>
                </a:solidFill>
              </a:rPr>
              <a:t>는 </a:t>
            </a:r>
            <a:r>
              <a:rPr kumimoji="1" lang="ko-KR" altLang="en-US" dirty="0" err="1">
                <a:solidFill>
                  <a:srgbClr val="FF0000"/>
                </a:solidFill>
              </a:rPr>
              <a:t>여러개의</a:t>
            </a:r>
            <a:r>
              <a:rPr kumimoji="1" lang="ko-KR" altLang="en-US" dirty="0">
                <a:solidFill>
                  <a:srgbClr val="FF0000"/>
                </a:solidFill>
              </a:rPr>
              <a:t> 작은 코어</a:t>
            </a:r>
            <a:r>
              <a:rPr kumimoji="1" lang="en-US" altLang="ko-KR" dirty="0">
                <a:solidFill>
                  <a:srgbClr val="00B050"/>
                </a:solidFill>
              </a:rPr>
              <a:t>(</a:t>
            </a:r>
            <a:r>
              <a:rPr kumimoji="1" lang="ko-KR" altLang="en-US" dirty="0">
                <a:solidFill>
                  <a:srgbClr val="00B050"/>
                </a:solidFill>
              </a:rPr>
              <a:t>초록색</a:t>
            </a:r>
            <a:r>
              <a:rPr kumimoji="1" lang="en-US" altLang="ko-KR" dirty="0">
                <a:solidFill>
                  <a:srgbClr val="00B050"/>
                </a:solidFill>
              </a:rPr>
              <a:t>)</a:t>
            </a:r>
            <a:r>
              <a:rPr kumimoji="1" lang="ko-KR" altLang="en-US" dirty="0" err="1">
                <a:solidFill>
                  <a:srgbClr val="FF0000"/>
                </a:solidFill>
              </a:rPr>
              <a:t>를</a:t>
            </a:r>
            <a:r>
              <a:rPr kumimoji="1" lang="ko-KR" altLang="en-US" dirty="0">
                <a:solidFill>
                  <a:srgbClr val="FF0000"/>
                </a:solidFill>
              </a:rPr>
              <a:t> 이용한 병렬 처리로 많은 계산을 동시에 할 수 있음</a:t>
            </a:r>
            <a:endParaRPr kumimoji="1" lang="en-US" altLang="ko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1741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D1865A97-8E5A-C943-B522-7D1302853A22}"/>
              </a:ext>
            </a:extLst>
          </p:cNvPr>
          <p:cNvSpPr/>
          <p:nvPr/>
        </p:nvSpPr>
        <p:spPr>
          <a:xfrm>
            <a:off x="9909048" y="4019284"/>
            <a:ext cx="1975104" cy="51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CPU Memory</a:t>
            </a:r>
            <a:endParaRPr kumimoji="1" lang="ko-Kore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FB45A15-7179-8244-BCF4-3D913BFC3C09}"/>
              </a:ext>
            </a:extLst>
          </p:cNvPr>
          <p:cNvSpPr/>
          <p:nvPr/>
        </p:nvSpPr>
        <p:spPr>
          <a:xfrm>
            <a:off x="9909048" y="2668262"/>
            <a:ext cx="1975104" cy="51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GPU Memory</a:t>
            </a:r>
            <a:endParaRPr kumimoji="1" lang="ko-Kore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E053CB2-5C30-E04A-8BE2-8F959220C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ore-KR" dirty="0"/>
              <a:t>GPGPU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9A8464-8F75-784D-9C39-C70B8B907F1B}"/>
              </a:ext>
            </a:extLst>
          </p:cNvPr>
          <p:cNvSpPr txBox="1"/>
          <p:nvPr/>
        </p:nvSpPr>
        <p:spPr>
          <a:xfrm>
            <a:off x="859536" y="1371600"/>
            <a:ext cx="82989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GPU</a:t>
            </a:r>
            <a:r>
              <a:rPr kumimoji="1" lang="ko-KR" altLang="en-US" dirty="0"/>
              <a:t>는 특정 연산을 빠른 속도로 수행할 수 있는 단순한 다수 </a:t>
            </a:r>
            <a:r>
              <a:rPr kumimoji="1" lang="en-US" altLang="ko-KR" dirty="0"/>
              <a:t>ALU</a:t>
            </a:r>
            <a:r>
              <a:rPr kumimoji="1" lang="ko-KR" altLang="en-US" dirty="0"/>
              <a:t>로 구성되어 있음</a:t>
            </a:r>
            <a:endParaRPr kumimoji="1" lang="en-US" altLang="ko-KR" dirty="0"/>
          </a:p>
          <a:p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ko-KR" altLang="en-US" dirty="0"/>
              <a:t>오직 </a:t>
            </a:r>
            <a:r>
              <a:rPr kumimoji="1" lang="en-US" altLang="ko-KR" dirty="0"/>
              <a:t>GPU </a:t>
            </a:r>
            <a:r>
              <a:rPr kumimoji="1" lang="ko-KR" altLang="en-US" dirty="0"/>
              <a:t> 만으로는</a:t>
            </a:r>
            <a:r>
              <a:rPr kumimoji="1" lang="en-US" altLang="ko-KR" dirty="0"/>
              <a:t>??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3D58FE-D53E-3D46-A573-95D2388386DF}"/>
              </a:ext>
            </a:extLst>
          </p:cNvPr>
          <p:cNvSpPr txBox="1"/>
          <p:nvPr/>
        </p:nvSpPr>
        <p:spPr>
          <a:xfrm>
            <a:off x="716280" y="2713982"/>
            <a:ext cx="5508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CPU</a:t>
            </a:r>
            <a:r>
              <a:rPr kumimoji="1" lang="ko-KR" altLang="en-US" dirty="0"/>
              <a:t> 메모리에서 입력 데이터를 </a:t>
            </a:r>
            <a:r>
              <a:rPr kumimoji="1" lang="en-US" altLang="ko-KR" dirty="0"/>
              <a:t>GPU</a:t>
            </a:r>
            <a:r>
              <a:rPr kumimoji="1" lang="ko-KR" altLang="en-US" dirty="0"/>
              <a:t> 메모리에 복사 </a:t>
            </a:r>
            <a:endParaRPr kumimoji="1" lang="ko-Kore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6B20560-E4E8-A447-9BDA-FE9EDE58F50A}"/>
              </a:ext>
            </a:extLst>
          </p:cNvPr>
          <p:cNvSpPr/>
          <p:nvPr/>
        </p:nvSpPr>
        <p:spPr>
          <a:xfrm>
            <a:off x="6711696" y="2668262"/>
            <a:ext cx="1975104" cy="51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CPU Memory</a:t>
            </a:r>
            <a:endParaRPr kumimoji="1" lang="ko-Kore-KR" altLang="en-US" dirty="0"/>
          </a:p>
        </p:txBody>
      </p:sp>
      <p:sp>
        <p:nvSpPr>
          <p:cNvPr id="8" name="오른쪽 화살표[R] 7">
            <a:extLst>
              <a:ext uri="{FF2B5EF4-FFF2-40B4-BE49-F238E27FC236}">
                <a16:creationId xmlns:a16="http://schemas.microsoft.com/office/drawing/2014/main" id="{0E560CBD-3949-754E-B002-67712D4ED6DC}"/>
              </a:ext>
            </a:extLst>
          </p:cNvPr>
          <p:cNvSpPr/>
          <p:nvPr/>
        </p:nvSpPr>
        <p:spPr>
          <a:xfrm>
            <a:off x="8476488" y="2834640"/>
            <a:ext cx="1636776" cy="18466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67E806-FDC5-3841-B7EB-158C5EC2CACC}"/>
              </a:ext>
            </a:extLst>
          </p:cNvPr>
          <p:cNvSpPr txBox="1"/>
          <p:nvPr/>
        </p:nvSpPr>
        <p:spPr>
          <a:xfrm>
            <a:off x="716279" y="3683246"/>
            <a:ext cx="5579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2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GPU</a:t>
            </a:r>
            <a:r>
              <a:rPr kumimoji="1" lang="ko-KR" altLang="en-US" dirty="0"/>
              <a:t>에서 해당 데이터에 대한 연산 수행</a:t>
            </a:r>
            <a:endParaRPr kumimoji="1" lang="en-US" altLang="ko-KR" dirty="0"/>
          </a:p>
          <a:p>
            <a:endParaRPr kumimoji="1" lang="en-US" altLang="ko-Kore-KR" dirty="0"/>
          </a:p>
          <a:p>
            <a:endParaRPr kumimoji="1" lang="en-US" altLang="ko-Kore-KR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DE86037-16FA-C645-955E-1A66F83747C6}"/>
              </a:ext>
            </a:extLst>
          </p:cNvPr>
          <p:cNvSpPr/>
          <p:nvPr/>
        </p:nvSpPr>
        <p:spPr>
          <a:xfrm>
            <a:off x="6883090" y="3573613"/>
            <a:ext cx="1632317" cy="1263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ko-Kore-KR" dirty="0"/>
          </a:p>
          <a:p>
            <a:pPr algn="ctr"/>
            <a:endParaRPr kumimoji="1" lang="en-US" altLang="ko-Kore-KR" dirty="0"/>
          </a:p>
          <a:p>
            <a:pPr algn="ctr"/>
            <a:endParaRPr kumimoji="1" lang="en-US" altLang="ko-Kore-KR" dirty="0"/>
          </a:p>
          <a:p>
            <a:pPr algn="ctr"/>
            <a:r>
              <a:rPr kumimoji="1" lang="en-US" altLang="ko-Kore-KR" dirty="0"/>
              <a:t>              …..</a:t>
            </a:r>
          </a:p>
          <a:p>
            <a:pPr algn="ctr"/>
            <a:endParaRPr kumimoji="1" lang="en-US" altLang="ko-Kore-KR" dirty="0"/>
          </a:p>
          <a:p>
            <a:pPr algn="ctr"/>
            <a:r>
              <a:rPr kumimoji="1" lang="en-US" altLang="ko-Kore-KR" dirty="0"/>
              <a:t>GPU</a:t>
            </a:r>
          </a:p>
          <a:p>
            <a:pPr algn="ctr"/>
            <a:endParaRPr kumimoji="1" lang="en-US" altLang="ko-Kore-KR" dirty="0"/>
          </a:p>
          <a:p>
            <a:pPr algn="ctr"/>
            <a:endParaRPr kumimoji="1" lang="ko-Kore-KR" altLang="en-US" dirty="0"/>
          </a:p>
        </p:txBody>
      </p:sp>
      <p:pic>
        <p:nvPicPr>
          <p:cNvPr id="13" name="그래픽 12" descr="수학">
            <a:extLst>
              <a:ext uri="{FF2B5EF4-FFF2-40B4-BE49-F238E27FC236}">
                <a16:creationId xmlns:a16="http://schemas.microsoft.com/office/drawing/2014/main" id="{83647533-1102-3B47-B4CF-5006A442A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13448" y="3576230"/>
            <a:ext cx="914400" cy="914400"/>
          </a:xfrm>
          <a:prstGeom prst="rect">
            <a:avLst/>
          </a:prstGeom>
        </p:spPr>
      </p:pic>
      <p:sp>
        <p:nvSpPr>
          <p:cNvPr id="14" name="오른쪽 화살표[R] 13">
            <a:extLst>
              <a:ext uri="{FF2B5EF4-FFF2-40B4-BE49-F238E27FC236}">
                <a16:creationId xmlns:a16="http://schemas.microsoft.com/office/drawing/2014/main" id="{DBFFFB44-64D9-0B40-8FB3-2A1D13D4E272}"/>
              </a:ext>
            </a:extLst>
          </p:cNvPr>
          <p:cNvSpPr/>
          <p:nvPr/>
        </p:nvSpPr>
        <p:spPr>
          <a:xfrm>
            <a:off x="8476488" y="4141372"/>
            <a:ext cx="1636776" cy="18466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498E08A-81BA-9348-81B2-785141F5CF60}"/>
              </a:ext>
            </a:extLst>
          </p:cNvPr>
          <p:cNvSpPr/>
          <p:nvPr/>
        </p:nvSpPr>
        <p:spPr>
          <a:xfrm>
            <a:off x="704088" y="4533134"/>
            <a:ext cx="5508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/>
              <a:t>3. GPU</a:t>
            </a:r>
            <a:r>
              <a:rPr kumimoji="1" lang="ko-KR" altLang="en-US" dirty="0"/>
              <a:t> 메모리에서 결과 값을 </a:t>
            </a:r>
            <a:r>
              <a:rPr kumimoji="1" lang="en-US" altLang="ko-KR" dirty="0"/>
              <a:t>CPU </a:t>
            </a:r>
            <a:r>
              <a:rPr kumimoji="1" lang="ko-KR" altLang="en-US" dirty="0"/>
              <a:t>메모리에 다시 복사</a:t>
            </a:r>
            <a:endParaRPr kumimoji="1" lang="ko-Kore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7612EF-E3E6-BB4D-9AFA-21E36FCBACF7}"/>
              </a:ext>
            </a:extLst>
          </p:cNvPr>
          <p:cNvSpPr txBox="1"/>
          <p:nvPr/>
        </p:nvSpPr>
        <p:spPr>
          <a:xfrm>
            <a:off x="1773936" y="5329161"/>
            <a:ext cx="4867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:  CPU </a:t>
            </a:r>
            <a:r>
              <a:rPr kumimoji="1" lang="ko-KR" altLang="en-US" dirty="0"/>
              <a:t>는 고급 엔지니어 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GPU</a:t>
            </a:r>
            <a:r>
              <a:rPr kumimoji="1" lang="ko-KR" altLang="en-US" dirty="0"/>
              <a:t> 는 많은 노동자들</a:t>
            </a:r>
            <a:endParaRPr kumimoji="1" lang="ko-Kore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C82F4E-866A-8B46-A852-FCD974F78DE1}"/>
              </a:ext>
            </a:extLst>
          </p:cNvPr>
          <p:cNvSpPr txBox="1"/>
          <p:nvPr/>
        </p:nvSpPr>
        <p:spPr>
          <a:xfrm>
            <a:off x="704088" y="5275300"/>
            <a:ext cx="114165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500" b="1" dirty="0"/>
              <a:t>GPGPU</a:t>
            </a:r>
            <a:endParaRPr kumimoji="1" lang="ko-Kore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302575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9" grpId="0" animBg="1"/>
      <p:bldP spid="5" grpId="0"/>
      <p:bldP spid="6" grpId="0" animBg="1"/>
      <p:bldP spid="8" grpId="0" animBg="1"/>
      <p:bldP spid="10" grpId="0"/>
      <p:bldP spid="11" grpId="0" animBg="1"/>
      <p:bldP spid="14" grpId="0" animBg="1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1069A3-6609-5F42-8052-AD73E2D6C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Addition on the Device(GPU)</a:t>
            </a:r>
            <a:endParaRPr kumimoji="1"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E5CCCE0-3148-504D-B2BD-ED095E5F4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924" y="1489956"/>
            <a:ext cx="7902260" cy="15006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C22BAF-8785-8C4F-B51A-4FD44E82311A}"/>
              </a:ext>
            </a:extLst>
          </p:cNvPr>
          <p:cNvSpPr txBox="1"/>
          <p:nvPr/>
        </p:nvSpPr>
        <p:spPr>
          <a:xfrm>
            <a:off x="571062" y="4078224"/>
            <a:ext cx="796769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__global__ add</a:t>
            </a:r>
            <a:r>
              <a:rPr kumimoji="1" lang="en-US" altLang="ko-KR" dirty="0"/>
              <a:t>()</a:t>
            </a:r>
            <a:r>
              <a:rPr kumimoji="1" lang="ko-KR" altLang="en-US" dirty="0"/>
              <a:t> 는 </a:t>
            </a:r>
            <a:r>
              <a:rPr kumimoji="1" lang="en-US" altLang="ko-KR" dirty="0"/>
              <a:t>device</a:t>
            </a:r>
            <a:r>
              <a:rPr kumimoji="1" lang="ko-KR" altLang="en-US" dirty="0"/>
              <a:t> 에서 실행됨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__global__ add()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host </a:t>
            </a:r>
            <a:r>
              <a:rPr kumimoji="1" lang="ko-KR" altLang="en-US" dirty="0"/>
              <a:t>에서 호출 됨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add()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device </a:t>
            </a:r>
            <a:r>
              <a:rPr kumimoji="1" lang="ko-KR" altLang="en-US" dirty="0"/>
              <a:t>에서 동작하기 때문에 </a:t>
            </a:r>
            <a:r>
              <a:rPr kumimoji="1" lang="en-US" altLang="ko-KR" dirty="0"/>
              <a:t>a, b, c 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GPU</a:t>
            </a:r>
            <a:r>
              <a:rPr kumimoji="1" lang="ko-KR" altLang="en-US" dirty="0"/>
              <a:t> 메모리에 할당해 줘야 함</a:t>
            </a:r>
            <a:endParaRPr kumimoji="1"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B094BD-3F6E-494B-BE72-01B57194BB57}"/>
              </a:ext>
            </a:extLst>
          </p:cNvPr>
          <p:cNvSpPr txBox="1"/>
          <p:nvPr/>
        </p:nvSpPr>
        <p:spPr>
          <a:xfrm>
            <a:off x="5298510" y="4059936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GPU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8DF9C9-AA28-5B4B-B574-0ADACAE46932}"/>
              </a:ext>
            </a:extLst>
          </p:cNvPr>
          <p:cNvSpPr txBox="1"/>
          <p:nvPr/>
        </p:nvSpPr>
        <p:spPr>
          <a:xfrm>
            <a:off x="5298670" y="4632008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CPU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155303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A63C1D-C28C-1048-B348-84F15C75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Memory Management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6EA539-5A22-8541-8F6B-C3F926F6BE28}"/>
              </a:ext>
            </a:extLst>
          </p:cNvPr>
          <p:cNvSpPr txBox="1"/>
          <p:nvPr/>
        </p:nvSpPr>
        <p:spPr>
          <a:xfrm>
            <a:off x="612648" y="1490472"/>
            <a:ext cx="91918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Host (CPU) 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Device (GPU)</a:t>
            </a:r>
            <a:r>
              <a:rPr kumimoji="1" lang="ko-KR" altLang="en-US" dirty="0"/>
              <a:t>는 서로 구분됨</a:t>
            </a:r>
            <a:endParaRPr kumimoji="1"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Host 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pointer 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CPU </a:t>
            </a:r>
            <a:r>
              <a:rPr kumimoji="1" lang="ko-KR" altLang="en-US" dirty="0"/>
              <a:t>메모리를 </a:t>
            </a:r>
            <a:r>
              <a:rPr kumimoji="1" lang="ko-KR" altLang="en-US" dirty="0" err="1"/>
              <a:t>가르키고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Device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pointer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GPU </a:t>
            </a:r>
            <a:r>
              <a:rPr kumimoji="1" lang="ko-KR" altLang="en-US" dirty="0"/>
              <a:t>메모리를 </a:t>
            </a:r>
            <a:r>
              <a:rPr kumimoji="1" lang="ko-KR" altLang="en-US" dirty="0" err="1"/>
              <a:t>가르킴</a:t>
            </a:r>
            <a:endParaRPr kumimoji="1"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dirty="0" err="1"/>
              <a:t>cudaMalloc</a:t>
            </a:r>
            <a:r>
              <a:rPr kumimoji="1" lang="en-US" altLang="ko-KR" dirty="0"/>
              <a:t>(), </a:t>
            </a:r>
            <a:r>
              <a:rPr kumimoji="1" lang="en-US" altLang="ko-KR" dirty="0" err="1"/>
              <a:t>cudaFree</a:t>
            </a:r>
            <a:r>
              <a:rPr kumimoji="1" lang="en-US" altLang="ko-KR" dirty="0"/>
              <a:t>(), </a:t>
            </a:r>
            <a:r>
              <a:rPr kumimoji="1" lang="en-US" altLang="ko-KR" dirty="0" err="1"/>
              <a:t>cudaMemcpy</a:t>
            </a:r>
            <a:r>
              <a:rPr kumimoji="1" lang="en-US" altLang="ko-KR" dirty="0"/>
              <a:t>()  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	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GPU</a:t>
            </a:r>
            <a:endParaRPr kumimoji="1"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malloc(),  free(), </a:t>
            </a:r>
            <a:r>
              <a:rPr kumimoji="1" lang="en-US" altLang="ko-KR" dirty="0" err="1"/>
              <a:t>memcpy</a:t>
            </a:r>
            <a:r>
              <a:rPr kumimoji="1" lang="en-US" altLang="ko-KR" dirty="0"/>
              <a:t>()</a:t>
            </a:r>
            <a:r>
              <a:rPr kumimoji="1" lang="ko-KR" altLang="en-US" dirty="0"/>
              <a:t> 과 같음</a:t>
            </a:r>
            <a:r>
              <a:rPr kumimoji="1" lang="en-US" altLang="ko-KR" dirty="0"/>
              <a:t>		</a:t>
            </a:r>
            <a:r>
              <a:rPr kumimoji="1" lang="en-US" altLang="ko-KR" dirty="0">
                <a:sym typeface="Wingdings" pitchFamily="2" charset="2"/>
              </a:rPr>
              <a:t> CPU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07626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BD8A09B-1698-D24E-A49A-77AC34247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/>
          <a:lstStyle/>
          <a:p>
            <a:r>
              <a:rPr kumimoji="1" lang="en-US" altLang="ko-Kore-KR" dirty="0"/>
              <a:t>Addition on the Device(GPU)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F9732-A94A-1B41-A685-4BBBD63AC090}"/>
              </a:ext>
            </a:extLst>
          </p:cNvPr>
          <p:cNvSpPr txBox="1"/>
          <p:nvPr/>
        </p:nvSpPr>
        <p:spPr>
          <a:xfrm>
            <a:off x="640080" y="1338322"/>
            <a:ext cx="6894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앞선</a:t>
            </a:r>
            <a:r>
              <a:rPr kumimoji="1" lang="ko-KR" altLang="en-US" dirty="0"/>
              <a:t> </a:t>
            </a:r>
            <a:r>
              <a:rPr kumimoji="1" lang="en-US" altLang="ko-KR" dirty="0"/>
              <a:t>__global__ void add()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-US" altLang="ko-KR" dirty="0"/>
              <a:t>CPU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main </a:t>
            </a:r>
            <a:r>
              <a:rPr kumimoji="1" lang="ko-KR" altLang="en-US" dirty="0"/>
              <a:t>함수에서 어떻게 활용</a:t>
            </a:r>
            <a:r>
              <a:rPr kumimoji="1" lang="en-US" altLang="ko-KR" dirty="0"/>
              <a:t>?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09E5FD8-FFBA-F747-8ABE-952ADA2FA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56" y="2076066"/>
            <a:ext cx="5458644" cy="42582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91DD86-8E32-2F4F-8B84-71D49F28289E}"/>
              </a:ext>
            </a:extLst>
          </p:cNvPr>
          <p:cNvSpPr txBox="1"/>
          <p:nvPr/>
        </p:nvSpPr>
        <p:spPr>
          <a:xfrm>
            <a:off x="6364224" y="4270248"/>
            <a:ext cx="3395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GPU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위한 메모리 공간 할당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67212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73CC9E5E-99DD-224C-85DC-4D7EA255F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/>
          <a:lstStyle/>
          <a:p>
            <a:r>
              <a:rPr kumimoji="1" lang="en-US" altLang="ko-Kore-KR" dirty="0"/>
              <a:t>Addition on the Device(GPU)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AEB5BC7-C055-8943-A626-8360D4612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872" y="2309462"/>
            <a:ext cx="6080161" cy="35192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872E8E-ED8C-8248-8FEA-636F9565344A}"/>
              </a:ext>
            </a:extLst>
          </p:cNvPr>
          <p:cNvSpPr txBox="1"/>
          <p:nvPr/>
        </p:nvSpPr>
        <p:spPr>
          <a:xfrm>
            <a:off x="6665108" y="2633472"/>
            <a:ext cx="4690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ore-KR" dirty="0">
                <a:sym typeface="Wingdings" pitchFamily="2" charset="2"/>
              </a:rPr>
              <a:t> a</a:t>
            </a:r>
            <a:r>
              <a:rPr kumimoji="1" lang="ko-KR" altLang="en-US" dirty="0">
                <a:sym typeface="Wingdings" pitchFamily="2" charset="2"/>
              </a:rPr>
              <a:t> 의 시작주소부터 </a:t>
            </a:r>
            <a:r>
              <a:rPr kumimoji="1" lang="en-US" altLang="ko-KR" dirty="0">
                <a:sym typeface="Wingdings" pitchFamily="2" charset="2"/>
              </a:rPr>
              <a:t>size</a:t>
            </a:r>
            <a:r>
              <a:rPr kumimoji="1" lang="ko-KR" altLang="en-US" dirty="0">
                <a:sym typeface="Wingdings" pitchFamily="2" charset="2"/>
              </a:rPr>
              <a:t> 만큼을 </a:t>
            </a:r>
            <a:r>
              <a:rPr kumimoji="1" lang="en-US" altLang="ko-KR" dirty="0" err="1">
                <a:sym typeface="Wingdings" pitchFamily="2" charset="2"/>
              </a:rPr>
              <a:t>d_a</a:t>
            </a:r>
            <a:r>
              <a:rPr kumimoji="1" lang="en-US" altLang="ko-KR" dirty="0">
                <a:sym typeface="Wingdings" pitchFamily="2" charset="2"/>
              </a:rPr>
              <a:t> </a:t>
            </a:r>
            <a:r>
              <a:rPr kumimoji="1" lang="ko-KR" altLang="en-US" dirty="0">
                <a:sym typeface="Wingdings" pitchFamily="2" charset="2"/>
              </a:rPr>
              <a:t>에 복사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D2CABA-A748-7944-9274-F596BDAFCBFB}"/>
              </a:ext>
            </a:extLst>
          </p:cNvPr>
          <p:cNvSpPr txBox="1"/>
          <p:nvPr/>
        </p:nvSpPr>
        <p:spPr>
          <a:xfrm>
            <a:off x="6665108" y="3516868"/>
            <a:ext cx="5421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GPU </a:t>
            </a:r>
            <a:r>
              <a:rPr kumimoji="1" lang="ko-KR" altLang="en-US" dirty="0">
                <a:sym typeface="Wingdings" pitchFamily="2" charset="2"/>
              </a:rPr>
              <a:t>에서 </a:t>
            </a:r>
            <a:r>
              <a:rPr kumimoji="1" lang="en-US" altLang="ko-KR" dirty="0">
                <a:sym typeface="Wingdings" pitchFamily="2" charset="2"/>
              </a:rPr>
              <a:t>add()</a:t>
            </a:r>
            <a:r>
              <a:rPr kumimoji="1" lang="ko-KR" altLang="en-US" dirty="0">
                <a:sym typeface="Wingdings" pitchFamily="2" charset="2"/>
              </a:rPr>
              <a:t> 실행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    </a:t>
            </a:r>
            <a:r>
              <a:rPr kumimoji="1" lang="en-US" altLang="ko-KR" dirty="0">
                <a:sym typeface="Wingdings" pitchFamily="2" charset="2"/>
              </a:rPr>
              <a:t>-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 err="1">
                <a:sym typeface="Wingdings" pitchFamily="2" charset="2"/>
              </a:rPr>
              <a:t>d_a</a:t>
            </a:r>
            <a:r>
              <a:rPr kumimoji="1" lang="en-US" altLang="ko-KR" dirty="0">
                <a:sym typeface="Wingdings" pitchFamily="2" charset="2"/>
              </a:rPr>
              <a:t>,  </a:t>
            </a:r>
            <a:r>
              <a:rPr kumimoji="1" lang="en-US" altLang="ko-KR" dirty="0" err="1">
                <a:sym typeface="Wingdings" pitchFamily="2" charset="2"/>
              </a:rPr>
              <a:t>d_b</a:t>
            </a:r>
            <a:r>
              <a:rPr kumimoji="1" lang="en-US" altLang="ko-KR" dirty="0">
                <a:sym typeface="Wingdings" pitchFamily="2" charset="2"/>
              </a:rPr>
              <a:t>,  </a:t>
            </a:r>
            <a:r>
              <a:rPr kumimoji="1" lang="en-US" altLang="ko-KR" dirty="0" err="1">
                <a:sym typeface="Wingdings" pitchFamily="2" charset="2"/>
              </a:rPr>
              <a:t>d_c</a:t>
            </a:r>
            <a:r>
              <a:rPr kumimoji="1" lang="en-US" altLang="ko-KR" dirty="0">
                <a:sym typeface="Wingdings" pitchFamily="2" charset="2"/>
              </a:rPr>
              <a:t> </a:t>
            </a:r>
            <a:r>
              <a:rPr kumimoji="1" lang="ko-KR" altLang="en-US" dirty="0">
                <a:sym typeface="Wingdings" pitchFamily="2" charset="2"/>
              </a:rPr>
              <a:t>가 </a:t>
            </a:r>
            <a:r>
              <a:rPr kumimoji="1" lang="en-US" altLang="ko-KR" dirty="0">
                <a:sym typeface="Wingdings" pitchFamily="2" charset="2"/>
              </a:rPr>
              <a:t>input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ko-KR" altLang="en-US" dirty="0" err="1">
                <a:sym typeface="Wingdings" pitchFamily="2" charset="2"/>
              </a:rPr>
              <a:t>으로</a:t>
            </a:r>
            <a:r>
              <a:rPr kumimoji="1" lang="ko-KR" altLang="en-US" dirty="0">
                <a:sym typeface="Wingdings" pitchFamily="2" charset="2"/>
              </a:rPr>
              <a:t>  </a:t>
            </a:r>
            <a:r>
              <a:rPr kumimoji="1" lang="en-US" altLang="ko-KR" dirty="0">
                <a:sym typeface="Wingdings" pitchFamily="2" charset="2"/>
              </a:rPr>
              <a:t>GPU</a:t>
            </a:r>
            <a:r>
              <a:rPr kumimoji="1" lang="ko-KR" altLang="en-US" dirty="0">
                <a:sym typeface="Wingdings" pitchFamily="2" charset="2"/>
              </a:rPr>
              <a:t>에서 연산을 수행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1508A4-0CDA-224D-AB83-949DE03A88CB}"/>
              </a:ext>
            </a:extLst>
          </p:cNvPr>
          <p:cNvSpPr txBox="1"/>
          <p:nvPr/>
        </p:nvSpPr>
        <p:spPr>
          <a:xfrm>
            <a:off x="6665108" y="4305038"/>
            <a:ext cx="3937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kumimoji="1" lang="en-US" altLang="ko-Kore-KR" dirty="0">
                <a:sym typeface="Wingdings" pitchFamily="2" charset="2"/>
              </a:rPr>
              <a:t>add() </a:t>
            </a:r>
            <a:r>
              <a:rPr kumimoji="1" lang="ko-KR" altLang="en-US" dirty="0">
                <a:sym typeface="Wingdings" pitchFamily="2" charset="2"/>
              </a:rPr>
              <a:t>수행 후</a:t>
            </a:r>
            <a:r>
              <a:rPr kumimoji="1" lang="en-US" altLang="ko-KR" dirty="0">
                <a:sym typeface="Wingdings" pitchFamily="2" charset="2"/>
              </a:rPr>
              <a:t>,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GPU</a:t>
            </a:r>
            <a:r>
              <a:rPr kumimoji="1" lang="ko-KR" altLang="en-US" dirty="0">
                <a:sym typeface="Wingdings" pitchFamily="2" charset="2"/>
              </a:rPr>
              <a:t>에 있는 </a:t>
            </a:r>
            <a:r>
              <a:rPr kumimoji="1" lang="en-US" altLang="ko-KR" dirty="0" err="1">
                <a:sym typeface="Wingdings" pitchFamily="2" charset="2"/>
              </a:rPr>
              <a:t>d_c</a:t>
            </a:r>
            <a:r>
              <a:rPr kumimoji="1" lang="en-US" altLang="ko-KR" dirty="0">
                <a:sym typeface="Wingdings" pitchFamily="2" charset="2"/>
              </a:rPr>
              <a:t> </a:t>
            </a:r>
            <a:r>
              <a:rPr kumimoji="1" lang="ko-KR" altLang="en-US" dirty="0">
                <a:sym typeface="Wingdings" pitchFamily="2" charset="2"/>
              </a:rPr>
              <a:t>값을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     </a:t>
            </a:r>
            <a:r>
              <a:rPr kumimoji="1" lang="en-US" altLang="ko-KR" dirty="0">
                <a:sym typeface="Wingdings" pitchFamily="2" charset="2"/>
              </a:rPr>
              <a:t>size </a:t>
            </a:r>
            <a:r>
              <a:rPr kumimoji="1" lang="ko-KR" altLang="en-US" dirty="0">
                <a:sym typeface="Wingdings" pitchFamily="2" charset="2"/>
              </a:rPr>
              <a:t>만큼 </a:t>
            </a:r>
            <a:r>
              <a:rPr kumimoji="1" lang="en-US" altLang="ko-KR" dirty="0">
                <a:sym typeface="Wingdings" pitchFamily="2" charset="2"/>
              </a:rPr>
              <a:t>CPU</a:t>
            </a:r>
            <a:r>
              <a:rPr kumimoji="1" lang="ko-KR" altLang="en-US" dirty="0">
                <a:sym typeface="Wingdings" pitchFamily="2" charset="2"/>
              </a:rPr>
              <a:t>의 </a:t>
            </a:r>
            <a:r>
              <a:rPr kumimoji="1" lang="en-US" altLang="ko-KR" dirty="0">
                <a:sym typeface="Wingdings" pitchFamily="2" charset="2"/>
              </a:rPr>
              <a:t>c </a:t>
            </a:r>
            <a:r>
              <a:rPr kumimoji="1" lang="ko-KR" altLang="en-US" dirty="0">
                <a:sym typeface="Wingdings" pitchFamily="2" charset="2"/>
              </a:rPr>
              <a:t>에 복사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7A439D-13E5-6842-BF65-09AE16767DE0}"/>
              </a:ext>
            </a:extLst>
          </p:cNvPr>
          <p:cNvSpPr txBox="1"/>
          <p:nvPr/>
        </p:nvSpPr>
        <p:spPr>
          <a:xfrm>
            <a:off x="523657" y="1382992"/>
            <a:ext cx="8579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앞서</a:t>
            </a:r>
            <a:r>
              <a:rPr kumimoji="1" lang="ko-KR" altLang="en-US" dirty="0"/>
              <a:t> </a:t>
            </a:r>
            <a:r>
              <a:rPr kumimoji="1" lang="en-US" altLang="ko-KR" dirty="0"/>
              <a:t>a, b</a:t>
            </a:r>
            <a:r>
              <a:rPr kumimoji="1" lang="ko-KR" altLang="en-US" dirty="0"/>
              <a:t> 에는 </a:t>
            </a:r>
            <a:r>
              <a:rPr kumimoji="1" lang="en-US" altLang="ko-KR" dirty="0"/>
              <a:t>input </a:t>
            </a:r>
            <a:r>
              <a:rPr kumimoji="1" lang="ko-KR" altLang="en-US" dirty="0"/>
              <a:t>값이 저장되어 있음</a:t>
            </a:r>
            <a:r>
              <a:rPr kumimoji="1" lang="en-US" altLang="ko-Kore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d_a</a:t>
            </a:r>
            <a:r>
              <a:rPr kumimoji="1" lang="en-US" altLang="ko-KR" dirty="0"/>
              <a:t>, 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d_b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d_c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GPU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위한 포인터 변수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71566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9AC20E26-72A7-B443-8837-D299BBB4A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/>
          <a:lstStyle/>
          <a:p>
            <a:r>
              <a:rPr kumimoji="1" lang="en-US" altLang="ko-Kore-KR" dirty="0"/>
              <a:t>Parallel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1E5C0B-5B06-DC4D-9563-8EEF3058F03C}"/>
              </a:ext>
            </a:extLst>
          </p:cNvPr>
          <p:cNvSpPr txBox="1"/>
          <p:nvPr/>
        </p:nvSpPr>
        <p:spPr>
          <a:xfrm>
            <a:off x="640080" y="1362456"/>
            <a:ext cx="1066026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연산을</a:t>
            </a:r>
            <a:r>
              <a:rPr kumimoji="1" lang="ko-KR" altLang="en-US" dirty="0"/>
              <a:t> 어떻게 </a:t>
            </a:r>
            <a:r>
              <a:rPr kumimoji="1" lang="en-US" altLang="ko-KR" dirty="0"/>
              <a:t>GPU</a:t>
            </a:r>
            <a:r>
              <a:rPr kumimoji="1" lang="ko-KR" altLang="en-US" dirty="0"/>
              <a:t>에서 병렬로 수행하는가</a:t>
            </a:r>
            <a:r>
              <a:rPr kumimoji="1" lang="en-US" altLang="ko-KR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add()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-US" altLang="ko-KR" dirty="0"/>
              <a:t>N</a:t>
            </a:r>
            <a:r>
              <a:rPr kumimoji="1" lang="ko-KR" altLang="en-US" dirty="0"/>
              <a:t>번 병렬로 연산한다</a:t>
            </a:r>
            <a:r>
              <a:rPr kumimoji="1"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각 </a:t>
            </a:r>
            <a:r>
              <a:rPr kumimoji="1" lang="en-US" altLang="ko-KR" dirty="0"/>
              <a:t>add()</a:t>
            </a:r>
            <a:r>
              <a:rPr kumimoji="1" lang="ko-KR" altLang="en-US" dirty="0"/>
              <a:t> 호출은 </a:t>
            </a:r>
            <a:r>
              <a:rPr kumimoji="1" lang="en-US" altLang="ko-KR" dirty="0"/>
              <a:t>block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취급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 err="1"/>
              <a:t>blockIdx.x</a:t>
            </a:r>
            <a:r>
              <a:rPr kumimoji="1" lang="en-US" altLang="ko-Kore-KR" dirty="0"/>
              <a:t>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인덱스로 사용해 각 블록은 해당 배열의 요소를 사용     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87409C2-EBB5-6446-96A5-1B2294539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652" y="1988138"/>
            <a:ext cx="2843425" cy="122133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DAF53A0-12F2-F24B-80DE-DE7E93950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652" y="4164611"/>
            <a:ext cx="6882066" cy="11439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0F0B651-5A65-534D-8E23-CFCFF83AAA34}"/>
              </a:ext>
            </a:extLst>
          </p:cNvPr>
          <p:cNvSpPr txBox="1"/>
          <p:nvPr/>
        </p:nvSpPr>
        <p:spPr>
          <a:xfrm>
            <a:off x="8494776" y="5555017"/>
            <a:ext cx="2129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block </a:t>
            </a:r>
            <a:r>
              <a:rPr kumimoji="1" lang="ko-KR" altLang="en-US" dirty="0"/>
              <a:t>이 모이면 </a:t>
            </a:r>
            <a:r>
              <a:rPr kumimoji="1" lang="en-US" altLang="ko-KR" dirty="0"/>
              <a:t>grid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79E502-F191-754A-AD4A-75728B133A03}"/>
              </a:ext>
            </a:extLst>
          </p:cNvPr>
          <p:cNvSpPr txBox="1"/>
          <p:nvPr/>
        </p:nvSpPr>
        <p:spPr>
          <a:xfrm>
            <a:off x="8344735" y="498830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*</a:t>
            </a:r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3B82BA-4BDD-924A-80B7-EB5BD97CF846}"/>
              </a:ext>
            </a:extLst>
          </p:cNvPr>
          <p:cNvSpPr txBox="1"/>
          <p:nvPr/>
        </p:nvSpPr>
        <p:spPr>
          <a:xfrm>
            <a:off x="8494776" y="5172969"/>
            <a:ext cx="2388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thread </a:t>
            </a:r>
            <a:r>
              <a:rPr kumimoji="1" lang="ko-Kore-KR" altLang="en-US" dirty="0"/>
              <a:t>가</a:t>
            </a:r>
            <a:r>
              <a:rPr kumimoji="1" lang="ko-KR" altLang="en-US" dirty="0"/>
              <a:t> 모이면 </a:t>
            </a:r>
            <a:r>
              <a:rPr kumimoji="1" lang="en-US" altLang="ko-KR" dirty="0"/>
              <a:t>block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228357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479EE2B-C429-054C-8580-465264B76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408" y="1922853"/>
            <a:ext cx="6165183" cy="2566851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1D8981E5-DA0E-EC46-B979-AE148EB60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/>
          <a:lstStyle/>
          <a:p>
            <a:r>
              <a:rPr kumimoji="1" lang="en-US" altLang="ko-Kore-KR" dirty="0"/>
              <a:t>Parallel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367E4B-ED6D-AB4E-8641-9CE7C1279A1A}"/>
              </a:ext>
            </a:extLst>
          </p:cNvPr>
          <p:cNvSpPr txBox="1"/>
          <p:nvPr/>
        </p:nvSpPr>
        <p:spPr>
          <a:xfrm>
            <a:off x="5010912" y="4882896"/>
            <a:ext cx="2457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block </a:t>
            </a:r>
            <a:r>
              <a:rPr kumimoji="1" lang="ko-KR" altLang="en-US" dirty="0"/>
              <a:t>단위로 병렬 연산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294470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1097</TotalTime>
  <Words>585</Words>
  <Application>Microsoft Macintosh PowerPoint</Application>
  <PresentationFormat>와이드스크린</PresentationFormat>
  <Paragraphs>125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맑은 고딕</vt:lpstr>
      <vt:lpstr>Arial</vt:lpstr>
      <vt:lpstr>Calibri</vt:lpstr>
      <vt:lpstr>Calibri Light</vt:lpstr>
      <vt:lpstr>Wingdings</vt:lpstr>
      <vt:lpstr>Office 테마</vt:lpstr>
      <vt:lpstr>GPU Programming Basic</vt:lpstr>
      <vt:lpstr>GPU &amp; CPU</vt:lpstr>
      <vt:lpstr>GPGPU</vt:lpstr>
      <vt:lpstr>Addition on the Device(GPU)</vt:lpstr>
      <vt:lpstr>Memory Management</vt:lpstr>
      <vt:lpstr>Addition on the Device(GPU)</vt:lpstr>
      <vt:lpstr>Addition on the Device(GPU)</vt:lpstr>
      <vt:lpstr>Parallel</vt:lpstr>
      <vt:lpstr>Parallel</vt:lpstr>
      <vt:lpstr>Parallel</vt:lpstr>
      <vt:lpstr>Parallel</vt:lpstr>
      <vt:lpstr>Parallel (Thread)</vt:lpstr>
      <vt:lpstr>Parallel (Thread)</vt:lpstr>
      <vt:lpstr>Review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GPU Programming Basic</dc:title>
  <dc:creator>장경배</dc:creator>
  <cp:lastModifiedBy>장경배</cp:lastModifiedBy>
  <cp:revision>15</cp:revision>
  <dcterms:created xsi:type="dcterms:W3CDTF">2020-08-15T09:28:46Z</dcterms:created>
  <dcterms:modified xsi:type="dcterms:W3CDTF">2020-08-16T13:27:57Z</dcterms:modified>
</cp:coreProperties>
</file>

<file path=docProps/thumbnail.jpeg>
</file>